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85" r:id="rId3"/>
    <p:sldId id="286" r:id="rId4"/>
    <p:sldId id="297" r:id="rId5"/>
    <p:sldId id="288" r:id="rId6"/>
    <p:sldId id="262" r:id="rId7"/>
    <p:sldId id="282" r:id="rId8"/>
    <p:sldId id="300" r:id="rId9"/>
    <p:sldId id="267" r:id="rId10"/>
    <p:sldId id="294" r:id="rId11"/>
    <p:sldId id="266" r:id="rId12"/>
    <p:sldId id="289" r:id="rId13"/>
    <p:sldId id="301" r:id="rId14"/>
    <p:sldId id="298" r:id="rId15"/>
    <p:sldId id="290" r:id="rId16"/>
    <p:sldId id="291" r:id="rId17"/>
    <p:sldId id="292" r:id="rId18"/>
    <p:sldId id="293" r:id="rId19"/>
    <p:sldId id="295" r:id="rId20"/>
    <p:sldId id="299" r:id="rId21"/>
    <p:sldId id="302" r:id="rId22"/>
    <p:sldId id="276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0" autoAdjust="0"/>
    <p:restoredTop sz="94660"/>
  </p:normalViewPr>
  <p:slideViewPr>
    <p:cSldViewPr>
      <p:cViewPr varScale="1">
        <p:scale>
          <a:sx n="88" d="100"/>
          <a:sy n="88" d="100"/>
        </p:scale>
        <p:origin x="112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7F46A-3DB5-4080-BC52-8B5DBD004A14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95104-D927-400C-A5B0-DDAB8FD8D5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3ACA4-0E09-4AD9-845A-038DFE139106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8990-3CA2-4361-8C12-EC02783C5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729B8-C9A5-4307-98EC-7DFC4B2FE7B3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D7043-1984-4368-B990-980B21B58C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9F324-B2D3-41EE-A02E-CE4FEAE19538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00CAA-32AF-4BE2-971F-0B5D5CE99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81FB1-80B1-4EF6-818B-DD7CB2FB7D2F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7E9F8-6A9D-4CD7-9D77-1B10482EA9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0CEB-03C7-4F01-8B10-00670ACF6A2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15850-E2E0-4B90-BEFF-79E664057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9C7A7-6615-4B15-B5B1-6D79F5AE832A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242DE-D14E-496C-83AE-B0460B587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910B2-CD02-43C8-876A-E39F90E797D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2678A-545A-434C-86BF-C0D17FA04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3D11A-E349-4A0D-9A83-2A39FC7A10C0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CBC952-D5D2-4604-94EE-A52184F3B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8DDBB-0929-4306-A028-08BD758A5E2F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62911-9E6E-493A-A7DC-5AADF27DB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27BC0-9557-480F-AFEF-A7277C0F666C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7D87D-71DF-45AF-81AC-E798711EF1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BC0EF1D-BF19-4599-80A3-CD870ACB7D8A}" type="datetimeFigureOut">
              <a:rPr lang="ru-RU"/>
              <a:pPr>
                <a:defRPr/>
              </a:pPr>
              <a:t>13.02.2018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580EB91-776A-4E98-8F87-7C90FD0031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B9DD93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12" Type="http://schemas.openxmlformats.org/officeDocument/2006/relationships/image" Target="../media/image23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11" Type="http://schemas.openxmlformats.org/officeDocument/2006/relationships/image" Target="../media/image22.gif"/><Relationship Id="rId5" Type="http://schemas.openxmlformats.org/officeDocument/2006/relationships/image" Target="../media/image16.gif"/><Relationship Id="rId10" Type="http://schemas.openxmlformats.org/officeDocument/2006/relationships/image" Target="../media/image21.gif"/><Relationship Id="rId4" Type="http://schemas.openxmlformats.org/officeDocument/2006/relationships/image" Target="../media/image15.gif"/><Relationship Id="rId9" Type="http://schemas.openxmlformats.org/officeDocument/2006/relationships/image" Target="../media/image20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57" y="273050"/>
            <a:ext cx="8670428" cy="585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зминутка-минутка 44- детсадовская 1 (Солнышко лучистое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520" y="274638"/>
            <a:ext cx="8712968" cy="6407263"/>
          </a:xfrm>
        </p:spPr>
      </p:pic>
    </p:spTree>
    <p:extLst>
      <p:ext uri="{BB962C8B-B14F-4D97-AF65-F5344CB8AC3E}">
        <p14:creationId xmlns:p14="http://schemas.microsoft.com/office/powerpoint/2010/main" val="237002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sz="half" idx="1"/>
          </p:nvPr>
        </p:nvSpPr>
        <p:spPr>
          <a:xfrm>
            <a:off x="0" y="857250"/>
            <a:ext cx="4038600" cy="5554663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6600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000000"/>
                </a:solidFill>
              </a:rPr>
              <a:t>Что?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000000"/>
                </a:solidFill>
              </a:rPr>
              <a:t>Кто?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000000"/>
                </a:solidFill>
              </a:rPr>
              <a:t>Когда?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000000"/>
                </a:solidFill>
              </a:rPr>
              <a:t>Как зовут?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4400" smtClean="0">
                <a:solidFill>
                  <a:srgbClr val="000000"/>
                </a:solidFill>
              </a:rPr>
              <a:t>Где?</a:t>
            </a:r>
          </a:p>
          <a:p>
            <a:pPr algn="ctr" eaLnBrk="1" hangingPunct="1"/>
            <a:endParaRPr lang="ru-RU" sz="6600" smtClean="0">
              <a:solidFill>
                <a:srgbClr val="000000"/>
              </a:solidFill>
            </a:endParaRPr>
          </a:p>
        </p:txBody>
      </p:sp>
      <p:sp>
        <p:nvSpPr>
          <p:cNvPr id="11267" name="Содержимое 3"/>
          <p:cNvSpPr>
            <a:spLocks noGrp="1"/>
          </p:cNvSpPr>
          <p:nvPr>
            <p:ph sz="half" idx="2"/>
          </p:nvPr>
        </p:nvSpPr>
        <p:spPr>
          <a:xfrm>
            <a:off x="4286250" y="928688"/>
            <a:ext cx="4857750" cy="5554662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ru-RU" sz="7200" b="1" smtClean="0">
                <a:solidFill>
                  <a:srgbClr val="000000"/>
                </a:solidFill>
              </a:rPr>
              <a:t>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Почему?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В чём причина …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В чём отличие …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А что было бы …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Что будет, если … ?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3200" b="1" smtClean="0">
                <a:solidFill>
                  <a:srgbClr val="000000"/>
                </a:solidFill>
              </a:rPr>
              <a:t>Объясните, почему … ?</a:t>
            </a:r>
          </a:p>
          <a:p>
            <a:pPr eaLnBrk="1" hangingPunct="1">
              <a:buFont typeface="Wingdings 2" pitchFamily="18" charset="2"/>
              <a:buNone/>
            </a:pPr>
            <a:endParaRPr lang="ru-RU" sz="3200" b="1" smtClean="0">
              <a:solidFill>
                <a:srgbClr val="00000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5400000">
            <a:off x="1248569" y="3464719"/>
            <a:ext cx="5073650" cy="1588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1571625" y="0"/>
            <a:ext cx="62865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solidFill>
                  <a:srgbClr val="000000"/>
                </a:solidFill>
              </a:rPr>
              <a:t>РАБОТА В ГРУППАХ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Ответьте на вопросы: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solidFill>
                  <a:srgbClr val="000000"/>
                </a:solidFill>
              </a:rPr>
              <a:t>1. Кто написал этот текст: писатель или учёный?</a:t>
            </a:r>
          </a:p>
          <a:p>
            <a:r>
              <a:rPr lang="ru-RU" sz="3200" dirty="0" smtClean="0">
                <a:solidFill>
                  <a:srgbClr val="000000"/>
                </a:solidFill>
              </a:rPr>
              <a:t>2. Нужны ли бабочки в природе, если их личинки- гусеницы приносят вред?</a:t>
            </a:r>
            <a:endParaRPr lang="ru-RU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18" y="1340768"/>
            <a:ext cx="795473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1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Кто является автором сказки «Честное гусеничное»?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000000"/>
                </a:solidFill>
              </a:rPr>
              <a:t>А) </a:t>
            </a:r>
            <a:r>
              <a:rPr lang="ru-RU" sz="4800" dirty="0" smtClean="0">
                <a:solidFill>
                  <a:srgbClr val="000000"/>
                </a:solidFill>
              </a:rPr>
              <a:t>Чуковский</a:t>
            </a:r>
            <a:endParaRPr lang="ru-RU" sz="4800" dirty="0">
              <a:solidFill>
                <a:srgbClr val="000000"/>
              </a:solidFill>
            </a:endParaRPr>
          </a:p>
          <a:p>
            <a:r>
              <a:rPr lang="ru-RU" sz="4800" dirty="0">
                <a:solidFill>
                  <a:srgbClr val="000000"/>
                </a:solidFill>
              </a:rPr>
              <a:t>Б) </a:t>
            </a:r>
            <a:r>
              <a:rPr lang="ru-RU" sz="4800" dirty="0" smtClean="0">
                <a:solidFill>
                  <a:srgbClr val="000000"/>
                </a:solidFill>
              </a:rPr>
              <a:t>Берестов</a:t>
            </a:r>
            <a:endParaRPr lang="ru-RU" sz="4800" dirty="0">
              <a:solidFill>
                <a:srgbClr val="000000"/>
              </a:solidFill>
            </a:endParaRPr>
          </a:p>
          <a:p>
            <a:r>
              <a:rPr lang="ru-RU" sz="4800" dirty="0">
                <a:solidFill>
                  <a:srgbClr val="000000"/>
                </a:solidFill>
              </a:rPr>
              <a:t>В) </a:t>
            </a:r>
            <a:r>
              <a:rPr lang="ru-RU" sz="4800" dirty="0" err="1" smtClean="0">
                <a:solidFill>
                  <a:srgbClr val="000000"/>
                </a:solidFill>
              </a:rPr>
              <a:t>Баруздин</a:t>
            </a:r>
            <a:endParaRPr lang="ru-RU" sz="4800" dirty="0">
              <a:solidFill>
                <a:srgbClr val="00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7194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 smtClean="0">
                <a:solidFill>
                  <a:srgbClr val="FF0000"/>
                </a:solidFill>
              </a:rPr>
              <a:t>Кого встретила на лугу девочка в начале сказки?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599805"/>
          </a:xfrm>
        </p:spPr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А) Гусеницу</a:t>
            </a:r>
          </a:p>
          <a:p>
            <a:r>
              <a:rPr lang="ru-RU" sz="4400" dirty="0" smtClean="0">
                <a:solidFill>
                  <a:srgbClr val="000000"/>
                </a:solidFill>
              </a:rPr>
              <a:t>Б) Бабочку</a:t>
            </a:r>
          </a:p>
          <a:p>
            <a:r>
              <a:rPr lang="ru-RU" sz="4400" dirty="0" smtClean="0">
                <a:solidFill>
                  <a:srgbClr val="000000"/>
                </a:solidFill>
              </a:rPr>
              <a:t>В) Детей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>
                <a:solidFill>
                  <a:srgbClr val="FF0000"/>
                </a:solidFill>
              </a:rPr>
              <a:t>Где происходит превращение гусеницы в бабочку?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636912"/>
            <a:ext cx="8003232" cy="3671813"/>
          </a:xfrm>
        </p:spPr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>А) В норке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Б) В коконе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Г)В чашечке цветка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Чему учит эта сказка?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>А) Не быть жадным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Б) Помогать старшим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В) Уважать других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8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Какая пословица подойдёт к этой сказке?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solidFill>
                  <a:srgbClr val="000000"/>
                </a:solidFill>
              </a:rPr>
              <a:t>А) Кто не работает- тот не ест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Б) Красота сердца дороже красоты внешней</a:t>
            </a:r>
          </a:p>
          <a:p>
            <a:r>
              <a:rPr lang="ru-RU" sz="4000" dirty="0" smtClean="0">
                <a:solidFill>
                  <a:srgbClr val="000000"/>
                </a:solidFill>
              </a:rPr>
              <a:t>В) Сделал дело- гуляй смело.</a:t>
            </a:r>
            <a:endParaRPr lang="ru-RU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6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Закончи предложение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000000"/>
                </a:solidFill>
              </a:rPr>
              <a:t>На уроке я узнал …</a:t>
            </a:r>
          </a:p>
          <a:p>
            <a:r>
              <a:rPr lang="ru-RU" sz="4800" dirty="0" smtClean="0">
                <a:solidFill>
                  <a:srgbClr val="000000"/>
                </a:solidFill>
              </a:rPr>
              <a:t>Больше всего на уроке мне понравилось…</a:t>
            </a:r>
          </a:p>
          <a:p>
            <a:r>
              <a:rPr lang="ru-RU" sz="4800" dirty="0" smtClean="0">
                <a:solidFill>
                  <a:srgbClr val="000000"/>
                </a:solidFill>
              </a:rPr>
              <a:t>Моё настроение было …</a:t>
            </a:r>
            <a:endParaRPr lang="ru-RU" sz="4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03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3448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Под лежачий камень вода </a:t>
            </a:r>
            <a:br>
              <a:rPr lang="ru-RU" sz="6600" dirty="0" smtClean="0"/>
            </a:br>
            <a:r>
              <a:rPr lang="ru-RU" sz="6600" dirty="0" smtClean="0"/>
              <a:t>не течёт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15909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Поступай с другими так, как ты хочешь, чтобы поступали с тобой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9508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Домашнее задание: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rgbClr val="000000"/>
                </a:solidFill>
              </a:rPr>
              <a:t>Перечитать, подготовить пересказ сказки</a:t>
            </a:r>
          </a:p>
          <a:p>
            <a:r>
              <a:rPr lang="ru-RU" sz="4400" dirty="0" smtClean="0">
                <a:solidFill>
                  <a:srgbClr val="000000"/>
                </a:solidFill>
              </a:rPr>
              <a:t> или её инсценировку (на выбор</a:t>
            </a:r>
            <a:r>
              <a:rPr lang="be-BY" sz="4400" dirty="0" smtClean="0">
                <a:solidFill>
                  <a:srgbClr val="000000"/>
                </a:solidFill>
              </a:rPr>
              <a:t>).</a:t>
            </a:r>
            <a:endParaRPr lang="ru-RU" sz="4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63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143116"/>
            <a:ext cx="6571671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  </a:t>
            </a:r>
            <a:r>
              <a:rPr lang="ru-RU" sz="7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Спасибо !!!</a:t>
            </a:r>
          </a:p>
        </p:txBody>
      </p:sp>
      <p:pic>
        <p:nvPicPr>
          <p:cNvPr id="16388" name="Picture 17" descr="C:\Documents and Settings\Елена\Мои документы\Мои рисунки\Организатор клипов (Microsoft)\j031805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112328">
            <a:off x="7480300" y="2122488"/>
            <a:ext cx="1711325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19" descr="C:\Documents and Settings\Елена\Мои документы\Мои рисунки\Организатор клипов (Microsoft)\j03180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62057">
            <a:off x="1027113" y="302736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21" descr="C:\Documents and Settings\Елена\Мои документы\Мои рисунки\Организатор клипов (Microsoft)\CG756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444610">
            <a:off x="20638" y="144463"/>
            <a:ext cx="2463800" cy="167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18" descr="C:\Documents and Settings\Елена\Мои документы\Мои рисунки\Организатор клипов (Microsoft)\j03180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09900">
            <a:off x="4745038" y="958850"/>
            <a:ext cx="1096962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20" descr="C:\Documents and Settings\Елена\Мои документы\Мои рисунки\Организатор клипов (Microsoft)\j031805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436537">
            <a:off x="7872413" y="5586413"/>
            <a:ext cx="1096962" cy="1096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25" descr="C:\Documents and Settings\Елена\Мои документы\Мои рисунки\Организатор клипов (Microsoft)\j0283572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356361">
            <a:off x="3941763" y="3084513"/>
            <a:ext cx="14763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21" descr="Картинка 1 из 19291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410510">
            <a:off x="6034088" y="423863"/>
            <a:ext cx="2571750" cy="213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23" descr="Картинка 4 из 19291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-3933246">
            <a:off x="2319337" y="169863"/>
            <a:ext cx="2671763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6" name="Picture 25" descr="Картинка 6 из 1929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123341">
            <a:off x="2794000" y="4192588"/>
            <a:ext cx="20716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27" descr="Картинка 9 из 19291"/>
          <p:cNvPicPr>
            <a:picLocks noChangeAspect="1" noChangeArrowheads="1" noCrop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1295108">
            <a:off x="5094288" y="3746500"/>
            <a:ext cx="3328987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Picture 29" descr="Картинка 16 из 1929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3786188"/>
            <a:ext cx="25511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9" name="Picture 31" descr="Картинка 34 из 19291"/>
          <p:cNvPicPr>
            <a:picLocks noChangeAspect="1" noChangeArrowheads="1" noCrop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 rot="-1295896">
            <a:off x="430213" y="2001838"/>
            <a:ext cx="13716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00" name="Picture 35" descr="Картинка 100 из 1929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0063" y="5233988"/>
            <a:ext cx="1624012" cy="162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dirty="0" err="1" smtClean="0"/>
              <a:t>пппгппрпппиппгппппоппппрпппипппйпппюпппппдппиппнп</a:t>
            </a:r>
            <a:endParaRPr lang="ru-RU" sz="6700" dirty="0"/>
          </a:p>
        </p:txBody>
      </p:sp>
    </p:spTree>
    <p:extLst>
      <p:ext uri="{BB962C8B-B14F-4D97-AF65-F5344CB8AC3E}">
        <p14:creationId xmlns:p14="http://schemas.microsoft.com/office/powerpoint/2010/main" val="789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/>
              <a:t>Ребус</a:t>
            </a:r>
            <a:endParaRPr lang="ru-RU" sz="9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2492896"/>
            <a:ext cx="2540189" cy="51271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7" y="1628800"/>
            <a:ext cx="1571701" cy="150945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98546" y="1539488"/>
            <a:ext cx="4461486" cy="404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3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48640" lvl="0" indent="-411480"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670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 </a:t>
            </a:r>
            <a:r>
              <a:rPr lang="ru-RU" sz="670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В.Берестов</a:t>
            </a:r>
            <a:r>
              <a:rPr lang="ru-RU" sz="670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84784"/>
            <a:ext cx="4104456" cy="50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5808663"/>
          </a:xfrm>
        </p:spPr>
        <p:txBody>
          <a:bodyPr>
            <a:normAutofit/>
          </a:bodyPr>
          <a:lstStyle/>
          <a:p>
            <a:pPr marL="548640" indent="-41148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b="1" u="sng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3600" b="1" u="sng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0000"/>
                </a:solidFill>
              </a:rPr>
              <a:t>Солдат – честное солдатское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0000"/>
                </a:solidFill>
              </a:rPr>
              <a:t>Мама – честное материнское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ru-RU" sz="4400" b="1" dirty="0" smtClean="0">
              <a:solidFill>
                <a:srgbClr val="000000"/>
              </a:solidFill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ru-RU" sz="4400" b="1" dirty="0" smtClean="0">
                <a:solidFill>
                  <a:srgbClr val="000000"/>
                </a:solidFill>
              </a:rPr>
              <a:t>Гусеница </a:t>
            </a:r>
            <a:r>
              <a:rPr lang="ru-RU" sz="4400" b="1" dirty="0" smtClean="0">
                <a:solidFill>
                  <a:srgbClr val="000000"/>
                </a:solidFill>
              </a:rPr>
              <a:t>- ?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Картинка 7 из 71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6350"/>
            <a:ext cx="5143536" cy="680165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4649923" y="1643063"/>
            <a:ext cx="4660635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000000"/>
                </a:solidFill>
              </a:rPr>
              <a:t>Валентин</a:t>
            </a:r>
          </a:p>
          <a:p>
            <a:pPr algn="ctr"/>
            <a:r>
              <a:rPr lang="ru-RU" sz="5400" b="1" dirty="0">
                <a:solidFill>
                  <a:srgbClr val="000000"/>
                </a:solidFill>
              </a:rPr>
              <a:t> </a:t>
            </a:r>
            <a:r>
              <a:rPr lang="ru-RU" sz="5400" b="1" dirty="0" smtClean="0">
                <a:solidFill>
                  <a:srgbClr val="000000"/>
                </a:solidFill>
              </a:rPr>
              <a:t>Берестов</a:t>
            </a:r>
          </a:p>
          <a:p>
            <a:pPr algn="ctr"/>
            <a:r>
              <a:rPr lang="ru-RU" sz="5400" b="1" dirty="0" smtClean="0">
                <a:solidFill>
                  <a:srgbClr val="000000"/>
                </a:solidFill>
              </a:rPr>
              <a:t>«Честное </a:t>
            </a:r>
          </a:p>
          <a:p>
            <a:pPr algn="ctr"/>
            <a:r>
              <a:rPr lang="ru-RU" sz="5400" b="1" dirty="0" smtClean="0">
                <a:solidFill>
                  <a:srgbClr val="000000"/>
                </a:solidFill>
              </a:rPr>
              <a:t>гусеничное» </a:t>
            </a:r>
            <a:endParaRPr lang="ru-RU" sz="5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67" y="476672"/>
            <a:ext cx="8543869" cy="576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013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/>
        </p:nvSpPr>
        <p:spPr bwMode="auto">
          <a:xfrm>
            <a:off x="285750" y="214313"/>
            <a:ext cx="8601075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4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Кокон – это оболочка из </a:t>
            </a:r>
          </a:p>
          <a:p>
            <a:r>
              <a:rPr lang="ru-RU" sz="4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шёлковой нити, в которой </a:t>
            </a:r>
          </a:p>
          <a:p>
            <a:r>
              <a:rPr lang="ru-RU" sz="44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гусеница превращается в куколку</a:t>
            </a:r>
            <a:r>
              <a:rPr lang="ru-RU" sz="1200" b="1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>
              <a:latin typeface="Times New Roman" pitchFamily="18" charset="0"/>
            </a:endParaRPr>
          </a:p>
        </p:txBody>
      </p:sp>
      <p:pic>
        <p:nvPicPr>
          <p:cNvPr id="6148" name="Picture 7" descr="C:\Users\Ирана\Downloads\babochki_ryadom_s_chelovekom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28868"/>
            <a:ext cx="5208328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pic>
        <p:nvPicPr>
          <p:cNvPr id="6150" name="Picture 9" descr="C:\Users\Ирана\Downloads\uesc_07_img036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14554"/>
            <a:ext cx="3590931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3">
      <a:dk1>
        <a:srgbClr val="BDE296"/>
      </a:dk1>
      <a:lt1>
        <a:srgbClr val="BDE296"/>
      </a:lt1>
      <a:dk2>
        <a:srgbClr val="BDE296"/>
      </a:dk2>
      <a:lt2>
        <a:srgbClr val="79FFB6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1414</TotalTime>
  <Words>257</Words>
  <Application>Microsoft Office PowerPoint</Application>
  <PresentationFormat>Экран (4:3)</PresentationFormat>
  <Paragraphs>64</Paragraphs>
  <Slides>22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Под лежачий камень вода  не течёт</vt:lpstr>
      <vt:lpstr>         пппгппрпппиппгппппоппппрпппипппйпппюпппппдппиппнп</vt:lpstr>
      <vt:lpstr>Ребус</vt:lpstr>
      <vt:lpstr>  В.Берестов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Ответьте на вопросы:</vt:lpstr>
      <vt:lpstr>Презентация PowerPoint</vt:lpstr>
      <vt:lpstr>Кто является автором сказки «Честное гусеничное»?</vt:lpstr>
      <vt:lpstr>  Кого встретила на лугу девочка в начале сказки?</vt:lpstr>
      <vt:lpstr>Где происходит превращение гусеницы в бабочку?</vt:lpstr>
      <vt:lpstr>Чему учит эта сказка?</vt:lpstr>
      <vt:lpstr>Какая пословица подойдёт к этой сказке?</vt:lpstr>
      <vt:lpstr>Закончи предложение</vt:lpstr>
      <vt:lpstr>Поступай с другими так, как ты хочешь, чтобы поступали с тобой</vt:lpstr>
      <vt:lpstr>Домашнее задание:</vt:lpstr>
      <vt:lpstr> </vt:lpstr>
    </vt:vector>
  </TitlesOfParts>
  <Company>WolfishLair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106</cp:revision>
  <dcterms:created xsi:type="dcterms:W3CDTF">2009-11-21T16:14:34Z</dcterms:created>
  <dcterms:modified xsi:type="dcterms:W3CDTF">2018-02-13T07:56:47Z</dcterms:modified>
</cp:coreProperties>
</file>